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71-2D1B-455F-B5C9-A3CA1D1FBA15}" type="datetimeFigureOut">
              <a:rPr lang="sk-SK" smtClean="0"/>
              <a:t>3.2.2016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9E90-9172-4F1A-86EC-4A103FCDB8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71-2D1B-455F-B5C9-A3CA1D1FBA15}" type="datetimeFigureOut">
              <a:rPr lang="sk-SK" smtClean="0"/>
              <a:t>3.2.2016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9E90-9172-4F1A-86EC-4A103FCDB8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71-2D1B-455F-B5C9-A3CA1D1FBA15}" type="datetimeFigureOut">
              <a:rPr lang="sk-SK" smtClean="0"/>
              <a:t>3.2.2016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9E90-9172-4F1A-86EC-4A103FCDB807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71-2D1B-455F-B5C9-A3CA1D1FBA15}" type="datetimeFigureOut">
              <a:rPr lang="sk-SK" smtClean="0"/>
              <a:t>3.2.2016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9E90-9172-4F1A-86EC-4A103FCDB807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71-2D1B-455F-B5C9-A3CA1D1FBA15}" type="datetimeFigureOut">
              <a:rPr lang="sk-SK" smtClean="0"/>
              <a:t>3.2.2016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9E90-9172-4F1A-86EC-4A103FCDB8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71-2D1B-455F-B5C9-A3CA1D1FBA15}" type="datetimeFigureOut">
              <a:rPr lang="sk-SK" smtClean="0"/>
              <a:t>3.2.2016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9E90-9172-4F1A-86EC-4A103FCDB80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71-2D1B-455F-B5C9-A3CA1D1FBA15}" type="datetimeFigureOut">
              <a:rPr lang="sk-SK" smtClean="0"/>
              <a:t>3.2.2016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9E90-9172-4F1A-86EC-4A103FCDB8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71-2D1B-455F-B5C9-A3CA1D1FBA15}" type="datetimeFigureOut">
              <a:rPr lang="sk-SK" smtClean="0"/>
              <a:t>3.2.2016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9E90-9172-4F1A-86EC-4A103FCDB8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71-2D1B-455F-B5C9-A3CA1D1FBA15}" type="datetimeFigureOut">
              <a:rPr lang="sk-SK" smtClean="0"/>
              <a:t>3.2.2016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9E90-9172-4F1A-86EC-4A103FCDB8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71-2D1B-455F-B5C9-A3CA1D1FBA15}" type="datetimeFigureOut">
              <a:rPr lang="sk-SK" smtClean="0"/>
              <a:t>3.2.2016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9E90-9172-4F1A-86EC-4A103FCDB807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71-2D1B-455F-B5C9-A3CA1D1FBA15}" type="datetimeFigureOut">
              <a:rPr lang="sk-SK" smtClean="0"/>
              <a:t>3.2.2016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9E90-9172-4F1A-86EC-4A103FCDB807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F8C8771-2D1B-455F-B5C9-A3CA1D1FBA15}" type="datetimeFigureOut">
              <a:rPr lang="sk-SK" smtClean="0"/>
              <a:t>3.2.2016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3E9E90-9172-4F1A-86EC-4A103FCDB807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dia.sk/zdravy-zivotny-styl/co-mam-robit-aby-som-cukrovku-nedostal/" TargetMode="External"/><Relationship Id="rId2" Type="http://schemas.openxmlformats.org/officeDocument/2006/relationships/hyperlink" Target="https://sk.wikipedia.org/wiki/Diabetes_mellit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Diabetes Mellitus</a:t>
            </a:r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Ľudmila </a:t>
            </a:r>
            <a:r>
              <a:rPr lang="sk-SK" dirty="0" err="1" smtClean="0">
                <a:solidFill>
                  <a:schemeClr val="tx2">
                    <a:lumMod val="75000"/>
                  </a:schemeClr>
                </a:solidFill>
              </a:rPr>
              <a:t>Gerátová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 3.B</a:t>
            </a:r>
            <a:endParaRPr lang="sk-SK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sk.wikipedia.org/wiki/Diabetes_mellitus</a:t>
            </a:r>
            <a:endParaRPr lang="sk-SK" dirty="0" smtClean="0"/>
          </a:p>
          <a:p>
            <a:r>
              <a:rPr lang="sk-SK" dirty="0">
                <a:hlinkClick r:id="rId3"/>
              </a:rPr>
              <a:t>http://www.viadia.sk/zdravy-zivotny-styl/co-mam-robit-aby-som-cukrovku-nedostal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r>
              <a:rPr lang="sk-SK" dirty="0" smtClean="0"/>
              <a:t>Kniha: Cukrovka – MUDr Dietrich Koch-Heintzeler Widmar Puhl 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sk-SK" sz="6700" b="1" dirty="0">
                <a:solidFill>
                  <a:schemeClr val="tx2">
                    <a:lumMod val="75000"/>
                  </a:schemeClr>
                </a:solidFill>
              </a:rPr>
              <a:t>Ďakujem za pozornosť</a:t>
            </a:r>
            <a:r>
              <a:rPr lang="sk-SK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k-SK" dirty="0">
                <a:solidFill>
                  <a:schemeClr val="tx2">
                    <a:lumMod val="75000"/>
                  </a:schemeClr>
                </a:solidFill>
              </a:rPr>
            </a:br>
            <a:endParaRPr lang="sk-SK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1" y="1700808"/>
            <a:ext cx="5976664" cy="5040560"/>
          </a:xfrm>
        </p:spPr>
        <p:txBody>
          <a:bodyPr>
            <a:normAutofit/>
          </a:bodyPr>
          <a:lstStyle/>
          <a:p>
            <a:r>
              <a:rPr lang="sk-SK" dirty="0" smtClean="0"/>
              <a:t>chronické </a:t>
            </a:r>
            <a:r>
              <a:rPr lang="sk-SK" dirty="0"/>
              <a:t>metabolické </a:t>
            </a:r>
            <a:r>
              <a:rPr lang="sk-SK" dirty="0" smtClean="0"/>
              <a:t>ochorenie</a:t>
            </a:r>
          </a:p>
          <a:p>
            <a:r>
              <a:rPr lang="sk-SK" dirty="0" smtClean="0"/>
              <a:t>absolútný nedostatok </a:t>
            </a:r>
            <a:r>
              <a:rPr lang="sk-SK" dirty="0"/>
              <a:t>tvorby inzulínu v bunkách B Langerhansových ostrovčekov </a:t>
            </a:r>
            <a:r>
              <a:rPr lang="sk-SK" dirty="0" smtClean="0"/>
              <a:t>v pankrease</a:t>
            </a:r>
          </a:p>
          <a:p>
            <a:r>
              <a:rPr lang="sk-SK" dirty="0" smtClean="0"/>
              <a:t>úplavica cukrová</a:t>
            </a:r>
          </a:p>
          <a:p>
            <a:r>
              <a:rPr lang="sk-SK" dirty="0" smtClean="0"/>
              <a:t>charakterizuje </a:t>
            </a:r>
            <a:r>
              <a:rPr lang="sk-SK" dirty="0"/>
              <a:t>ho porucha látkovej </a:t>
            </a:r>
            <a:r>
              <a:rPr lang="sk-SK" dirty="0" smtClean="0"/>
              <a:t>premeny </a:t>
            </a:r>
            <a:r>
              <a:rPr lang="sk-SK" dirty="0"/>
              <a:t>cukrov buď nedostatkom </a:t>
            </a:r>
            <a:r>
              <a:rPr lang="sk-SK" dirty="0" smtClean="0"/>
              <a:t>                alebo </a:t>
            </a:r>
            <a:r>
              <a:rPr lang="sk-SK" dirty="0"/>
              <a:t>nedostatočným účinkom inzulínu</a:t>
            </a:r>
          </a:p>
          <a:p>
            <a:pPr marL="0" indent="0">
              <a:buNone/>
            </a:pPr>
            <a:r>
              <a:rPr lang="sk-SK" dirty="0"/>
              <a:t/>
            </a:r>
            <a:br>
              <a:rPr lang="sk-SK" dirty="0"/>
            </a:br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Cukrovka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07" y="3473087"/>
            <a:ext cx="3501008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1874632"/>
            <a:ext cx="4275997" cy="4752528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hormón </a:t>
            </a:r>
            <a:r>
              <a:rPr lang="sk-SK" dirty="0"/>
              <a:t>bielkovinového pôvodu </a:t>
            </a:r>
            <a:endParaRPr lang="sk-SK" dirty="0" smtClean="0"/>
          </a:p>
          <a:p>
            <a:r>
              <a:rPr lang="sk-SK" dirty="0" smtClean="0"/>
              <a:t>zabezpečujúci </a:t>
            </a:r>
            <a:r>
              <a:rPr lang="sk-SK" dirty="0"/>
              <a:t>prenos glukózy cez bunkovú membránu do </a:t>
            </a:r>
            <a:r>
              <a:rPr lang="sk-SK" dirty="0" smtClean="0"/>
              <a:t>bunky</a:t>
            </a:r>
          </a:p>
          <a:p>
            <a:r>
              <a:rPr lang="sk-SK" dirty="0" smtClean="0"/>
              <a:t>jediná </a:t>
            </a:r>
            <a:r>
              <a:rPr lang="sk-SK" dirty="0"/>
              <a:t>látka schopná vyrovnávať hladinu cukru v krvi </a:t>
            </a:r>
            <a:endParaRPr lang="sk-SK" dirty="0" smtClean="0"/>
          </a:p>
          <a:p>
            <a:r>
              <a:rPr lang="sk-SK" dirty="0" smtClean="0"/>
              <a:t>liečba </a:t>
            </a:r>
            <a:r>
              <a:rPr lang="sk-SK" dirty="0"/>
              <a:t>diabetu prvého typu </a:t>
            </a:r>
            <a:r>
              <a:rPr lang="sk-SK" dirty="0" smtClean="0"/>
              <a:t>nie je </a:t>
            </a:r>
            <a:r>
              <a:rPr lang="sk-SK" dirty="0"/>
              <a:t>možná bez použitia </a:t>
            </a:r>
            <a:r>
              <a:rPr lang="sk-SK" dirty="0" smtClean="0"/>
              <a:t>inzulínu</a:t>
            </a:r>
          </a:p>
          <a:p>
            <a:r>
              <a:rPr lang="sk-SK" dirty="0" smtClean="0"/>
              <a:t>ak inzulín nepomôže vstrebaniu  glukózy </a:t>
            </a:r>
            <a:r>
              <a:rPr lang="sk-SK" dirty="0"/>
              <a:t>ostáva v krvnom </a:t>
            </a:r>
            <a:r>
              <a:rPr lang="sk-SK" dirty="0" smtClean="0"/>
              <a:t>riečišti, čím sa poškodzujú ostané orgány  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Inzulín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17" y="1340768"/>
            <a:ext cx="3445189" cy="29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28" y="4365104"/>
            <a:ext cx="3675841" cy="226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1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27585" y="1772816"/>
            <a:ext cx="7452816" cy="4353347"/>
          </a:xfrm>
        </p:spPr>
        <p:txBody>
          <a:bodyPr>
            <a:normAutofit/>
          </a:bodyPr>
          <a:lstStyle/>
          <a:p>
            <a:r>
              <a:rPr lang="sk-SK" dirty="0"/>
              <a:t>p</a:t>
            </a:r>
            <a:r>
              <a:rPr lang="sk-SK" dirty="0" smtClean="0"/>
              <a:t>ri </a:t>
            </a:r>
            <a:r>
              <a:rPr lang="sk-SK" dirty="0"/>
              <a:t>poruche tvorby inzulínu v B bunkách podžalúdkovej </a:t>
            </a:r>
            <a:r>
              <a:rPr lang="sk-SK" dirty="0" smtClean="0"/>
              <a:t>žľazy - dochádza </a:t>
            </a:r>
            <a:r>
              <a:rPr lang="sk-SK" dirty="0"/>
              <a:t>k hromadeniu glukózy v krvi čo má za následok </a:t>
            </a:r>
            <a:r>
              <a:rPr lang="sk-SK" dirty="0" smtClean="0"/>
              <a:t>hyperglykémiu</a:t>
            </a:r>
          </a:p>
          <a:p>
            <a:r>
              <a:rPr lang="sk-SK" dirty="0" smtClean="0"/>
              <a:t>pri </a:t>
            </a:r>
            <a:r>
              <a:rPr lang="sk-SK" dirty="0"/>
              <a:t>snahe organizmu zbaviť sa nadbytku glukózy vylučovanie cez obličky do </a:t>
            </a:r>
            <a:r>
              <a:rPr lang="sk-SK" dirty="0" smtClean="0"/>
              <a:t>moču - glykozúria </a:t>
            </a:r>
          </a:p>
          <a:p>
            <a:r>
              <a:rPr lang="sk-SK" i="1" dirty="0" smtClean="0"/>
              <a:t>znížené </a:t>
            </a:r>
            <a:r>
              <a:rPr lang="sk-SK" i="1" dirty="0"/>
              <a:t>zúžitkovanie glukózy v tkanivách následne zapríčinuje poruchu </a:t>
            </a:r>
            <a:r>
              <a:rPr lang="sk-SK" i="1" dirty="0" smtClean="0"/>
              <a:t>metabolizmu </a:t>
            </a:r>
            <a:r>
              <a:rPr lang="sk-SK" i="1" dirty="0"/>
              <a:t>tukov , bielkovín a hospodárenia s elektrolytmi a </a:t>
            </a:r>
            <a:r>
              <a:rPr lang="sk-SK" i="1" dirty="0" smtClean="0"/>
              <a:t>vodou</a:t>
            </a:r>
          </a:p>
          <a:p>
            <a:r>
              <a:rPr lang="sk-SK" i="1" dirty="0" smtClean="0"/>
              <a:t>ak </a:t>
            </a:r>
            <a:r>
              <a:rPr lang="sk-SK" i="1" dirty="0"/>
              <a:t>diabetik nedostane prostriedky na zníženie krvného cukru „hladuje” a trpí smädom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26" name="Picture 2" descr="https://blog.lecturio.de/wp-content/uploads/2015/10/Das-Pankr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2" y="836712"/>
            <a:ext cx="8856984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55577" y="1844824"/>
            <a:ext cx="7524824" cy="4281339"/>
          </a:xfrm>
        </p:spPr>
        <p:txBody>
          <a:bodyPr/>
          <a:lstStyle/>
          <a:p>
            <a:r>
              <a:rPr lang="sk-SK" dirty="0" smtClean="0"/>
              <a:t>dva </a:t>
            </a:r>
            <a:r>
              <a:rPr lang="sk-SK" dirty="0"/>
              <a:t>základné </a:t>
            </a:r>
            <a:r>
              <a:rPr lang="sk-SK" dirty="0" smtClean="0"/>
              <a:t>typy</a:t>
            </a:r>
          </a:p>
          <a:p>
            <a:r>
              <a:rPr lang="sk-SK" dirty="0" smtClean="0"/>
              <a:t>1</a:t>
            </a:r>
            <a:r>
              <a:rPr lang="sk-SK" dirty="0"/>
              <a:t>. typ – inzulínodependentný diabetes mellitus (cukrovka závislá od inzulínu) </a:t>
            </a:r>
          </a:p>
          <a:p>
            <a:endParaRPr lang="sk-SK" dirty="0" smtClean="0"/>
          </a:p>
          <a:p>
            <a:r>
              <a:rPr lang="sk-SK" dirty="0" smtClean="0"/>
              <a:t>2</a:t>
            </a:r>
            <a:r>
              <a:rPr lang="sk-SK" dirty="0"/>
              <a:t>. typ  noninzulín dependentný diabetes mellitus (cukrovka nezávislá od inzulínu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Rozdelenie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7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1412776"/>
            <a:ext cx="4608512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Cukrovka prvého </a:t>
            </a:r>
            <a:r>
              <a:rPr lang="sk-SK" dirty="0" smtClean="0"/>
              <a:t>typu:</a:t>
            </a:r>
            <a:endParaRPr lang="sk-SK" dirty="0"/>
          </a:p>
          <a:p>
            <a:r>
              <a:rPr lang="sk-SK" dirty="0" smtClean="0"/>
              <a:t>autoimúnne ochorenie</a:t>
            </a:r>
          </a:p>
          <a:p>
            <a:r>
              <a:rPr lang="sk-SK" dirty="0" smtClean="0"/>
              <a:t>biele </a:t>
            </a:r>
            <a:r>
              <a:rPr lang="sk-SK" dirty="0"/>
              <a:t>krvinky vniknú do tkanív pankreasu, napadnú a zničia bunky ktoré produkujú </a:t>
            </a:r>
            <a:r>
              <a:rPr lang="sk-SK" dirty="0" smtClean="0"/>
              <a:t>inzulín</a:t>
            </a:r>
          </a:p>
          <a:p>
            <a:pPr marL="0" indent="0">
              <a:buNone/>
            </a:pPr>
            <a:r>
              <a:rPr lang="sk-SK" dirty="0"/>
              <a:t>Cukrovka druhého </a:t>
            </a:r>
            <a:r>
              <a:rPr lang="sk-SK" dirty="0" smtClean="0"/>
              <a:t>typu:</a:t>
            </a:r>
          </a:p>
          <a:p>
            <a:r>
              <a:rPr lang="sk-SK" dirty="0"/>
              <a:t>2x častejšie ako cukrovka prvého typu</a:t>
            </a:r>
          </a:p>
          <a:p>
            <a:r>
              <a:rPr lang="sk-SK" dirty="0" smtClean="0"/>
              <a:t>väčšinou zapríčinená </a:t>
            </a:r>
            <a:r>
              <a:rPr lang="sk-SK" dirty="0"/>
              <a:t>obezitou pričom vzniká postupná rezistencia na inzulín v dôsledku čoho je nutná </a:t>
            </a:r>
            <a:r>
              <a:rPr lang="sk-SK" dirty="0" smtClean="0"/>
              <a:t>tabletková </a:t>
            </a:r>
            <a:r>
              <a:rPr lang="sk-SK" dirty="0"/>
              <a:t>liečba </a:t>
            </a:r>
          </a:p>
          <a:p>
            <a:r>
              <a:rPr lang="sk-SK" dirty="0"/>
              <a:t>zlá životospráva po štyridsiatom </a:t>
            </a:r>
            <a:r>
              <a:rPr lang="sk-SK" dirty="0" smtClean="0"/>
              <a:t>                                            roku </a:t>
            </a:r>
            <a:r>
              <a:rPr lang="sk-SK" dirty="0"/>
              <a:t>života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02" y="3861048"/>
            <a:ext cx="3934226" cy="28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74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0573" y="692696"/>
            <a:ext cx="5832648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600" dirty="0" smtClean="0"/>
              <a:t>      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endParaRPr lang="sk-SK" sz="1600" dirty="0" smtClean="0"/>
          </a:p>
          <a:p>
            <a:r>
              <a:rPr lang="sk-SK" sz="1400" dirty="0" smtClean="0"/>
              <a:t>strava </a:t>
            </a:r>
            <a:r>
              <a:rPr lang="sk-SK" sz="1400" dirty="0"/>
              <a:t>diabetika by mala byť </a:t>
            </a:r>
            <a:r>
              <a:rPr lang="sk-SK" sz="1400" dirty="0" smtClean="0"/>
              <a:t> v</a:t>
            </a:r>
            <a:r>
              <a:rPr lang="sk-SK" sz="1400" dirty="0"/>
              <a:t> </a:t>
            </a:r>
            <a:r>
              <a:rPr lang="sk-SK" sz="1400" dirty="0" smtClean="0"/>
              <a:t>presných časových </a:t>
            </a:r>
            <a:r>
              <a:rPr lang="sk-SK" sz="1400" dirty="0"/>
              <a:t>intervaloch </a:t>
            </a:r>
            <a:r>
              <a:rPr lang="sk-SK" sz="1400" dirty="0" smtClean="0"/>
              <a:t>                                     rozdelená na </a:t>
            </a:r>
            <a:r>
              <a:rPr lang="sk-SK" sz="1400" dirty="0"/>
              <a:t>5 až 6 menších </a:t>
            </a:r>
            <a:r>
              <a:rPr lang="sk-SK" sz="1400" dirty="0" smtClean="0"/>
              <a:t> porcii </a:t>
            </a:r>
            <a:r>
              <a:rPr lang="sk-SK" sz="1400" dirty="0"/>
              <a:t>denne</a:t>
            </a:r>
          </a:p>
          <a:p>
            <a:r>
              <a:rPr lang="sk-SK" sz="1400" dirty="0"/>
              <a:t>najdôležitejšie dodržiavanie určenej </a:t>
            </a:r>
            <a:r>
              <a:rPr lang="sk-SK" sz="1400" dirty="0" smtClean="0"/>
              <a:t>diéty</a:t>
            </a:r>
          </a:p>
          <a:p>
            <a:pPr marL="0" indent="0" fontAlgn="base">
              <a:buNone/>
            </a:pPr>
            <a:r>
              <a:rPr lang="sk-SK" sz="1400" b="1" dirty="0" smtClean="0"/>
              <a:t>Zdravý </a:t>
            </a:r>
            <a:r>
              <a:rPr lang="sk-SK" sz="1400" b="1" dirty="0"/>
              <a:t>životný štýl</a:t>
            </a:r>
          </a:p>
          <a:p>
            <a:pPr fontAlgn="base"/>
            <a:r>
              <a:rPr lang="sk-SK" sz="1400" dirty="0"/>
              <a:t>kontrola hmotnosti </a:t>
            </a:r>
            <a:endParaRPr lang="sk-SK" sz="1400" dirty="0" smtClean="0"/>
          </a:p>
          <a:p>
            <a:pPr fontAlgn="base"/>
            <a:r>
              <a:rPr lang="sk-SK" sz="1400" dirty="0" smtClean="0"/>
              <a:t>zvýšenie </a:t>
            </a:r>
            <a:r>
              <a:rPr lang="sk-SK" sz="1400" dirty="0"/>
              <a:t>fyzickej aktivity </a:t>
            </a:r>
            <a:r>
              <a:rPr lang="sk-SK" sz="1400" dirty="0" smtClean="0"/>
              <a:t>-</a:t>
            </a:r>
            <a:r>
              <a:rPr lang="sk-SK" sz="1400" dirty="0"/>
              <a:t> </a:t>
            </a:r>
            <a:r>
              <a:rPr lang="sk-SK" sz="1400" dirty="0" smtClean="0"/>
              <a:t>30 </a:t>
            </a:r>
            <a:r>
              <a:rPr lang="sk-SK" sz="1400" dirty="0"/>
              <a:t>minút denne miernej fyzickej </a:t>
            </a:r>
            <a:r>
              <a:rPr lang="sk-SK" sz="1400" dirty="0" smtClean="0"/>
              <a:t>aktivity</a:t>
            </a:r>
            <a:endParaRPr lang="sk-SK" sz="1400" dirty="0"/>
          </a:p>
          <a:p>
            <a:pPr fontAlgn="base"/>
            <a:r>
              <a:rPr lang="sk-SK" sz="1400" dirty="0"/>
              <a:t>nefajčenie</a:t>
            </a:r>
          </a:p>
          <a:p>
            <a:pPr fontAlgn="base"/>
            <a:r>
              <a:rPr lang="sk-SK" sz="1400" dirty="0"/>
              <a:t>podávanie niektorých liekov - podľa stavu</a:t>
            </a:r>
          </a:p>
          <a:p>
            <a:pPr fontAlgn="base"/>
            <a:r>
              <a:rPr lang="sk-SK" sz="1400" dirty="0"/>
              <a:t>diéta - diétne odporúčania medzinárodných odborných </a:t>
            </a:r>
            <a:r>
              <a:rPr lang="sk-SK" sz="1400" dirty="0" smtClean="0"/>
              <a:t> sú:</a:t>
            </a:r>
          </a:p>
          <a:p>
            <a:pPr fontAlgn="base"/>
            <a:r>
              <a:rPr lang="sk-SK" sz="1400" dirty="0" smtClean="0"/>
              <a:t>- </a:t>
            </a:r>
            <a:r>
              <a:rPr lang="sk-SK" sz="1400" dirty="0"/>
              <a:t>rovnováha medzi kalorickým príjmom a telesnom </a:t>
            </a:r>
            <a:r>
              <a:rPr lang="sk-SK" sz="1400" dirty="0" smtClean="0"/>
              <a:t>aktivitou</a:t>
            </a:r>
          </a:p>
          <a:p>
            <a:pPr fontAlgn="base"/>
            <a:r>
              <a:rPr lang="sk-SK" sz="1400" dirty="0" smtClean="0"/>
              <a:t>- </a:t>
            </a:r>
            <a:r>
              <a:rPr lang="sk-SK" sz="1400" dirty="0"/>
              <a:t>zvýšený príjem ovocia a zeleniny </a:t>
            </a:r>
            <a:r>
              <a:rPr lang="sk-SK" sz="1400" dirty="0" smtClean="0"/>
              <a:t>- </a:t>
            </a:r>
            <a:r>
              <a:rPr lang="sk-SK" sz="1400" dirty="0"/>
              <a:t>konzumácia rýb minimálne 2-krát do týždňa</a:t>
            </a:r>
          </a:p>
          <a:p>
            <a:pPr fontAlgn="base"/>
            <a:r>
              <a:rPr lang="sk-SK" sz="1400" dirty="0"/>
              <a:t>- minimalizácia konzumácie nápojov a jedál s pridaným obsahom cukrov</a:t>
            </a:r>
          </a:p>
          <a:p>
            <a:pPr fontAlgn="base"/>
            <a:r>
              <a:rPr lang="sk-SK" sz="1400" dirty="0"/>
              <a:t>- výber jedla s nízkym obsahom soli</a:t>
            </a:r>
          </a:p>
          <a:p>
            <a:pPr fontAlgn="base"/>
            <a:r>
              <a:rPr lang="sk-SK" sz="1400" dirty="0"/>
              <a:t>- obmedzená konzumácia alkoholu</a:t>
            </a:r>
          </a:p>
          <a:p>
            <a:endParaRPr lang="sk-SK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52" y="2276872"/>
            <a:ext cx="5188292" cy="42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sk-SK" dirty="0" smtClean="0"/>
              <a:t>Prevencia a dieta diabetika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98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1340768"/>
            <a:ext cx="6120680" cy="5537584"/>
          </a:xfrm>
        </p:spPr>
        <p:txBody>
          <a:bodyPr>
            <a:normAutofit lnSpcReduction="10000"/>
          </a:bodyPr>
          <a:lstStyle/>
          <a:p>
            <a:r>
              <a:rPr lang="sk-SK" dirty="0"/>
              <a:t>k</a:t>
            </a:r>
            <a:r>
              <a:rPr lang="sk-SK" dirty="0" smtClean="0"/>
              <a:t>oncentrácia </a:t>
            </a:r>
            <a:r>
              <a:rPr lang="sk-SK" dirty="0"/>
              <a:t>glukózy v krvi </a:t>
            </a:r>
            <a:endParaRPr lang="sk-SK" dirty="0" smtClean="0"/>
          </a:p>
          <a:p>
            <a:r>
              <a:rPr lang="sk-SK" dirty="0"/>
              <a:t>m</a:t>
            </a:r>
            <a:r>
              <a:rPr lang="sk-SK" dirty="0" smtClean="0"/>
              <a:t>ala by byť udržovaná </a:t>
            </a:r>
            <a:r>
              <a:rPr lang="sk-SK" dirty="0"/>
              <a:t>v rozmedzí 3,9-5,6 mmol/l na lačno </a:t>
            </a:r>
            <a:endParaRPr lang="sk-SK" dirty="0" smtClean="0"/>
          </a:p>
          <a:p>
            <a:r>
              <a:rPr lang="sk-SK" dirty="0"/>
              <a:t>p</a:t>
            </a:r>
            <a:r>
              <a:rPr lang="sk-SK" dirty="0" smtClean="0"/>
              <a:t>o </a:t>
            </a:r>
            <a:r>
              <a:rPr lang="sk-SK" dirty="0"/>
              <a:t>jedle maximálne do 10 </a:t>
            </a:r>
            <a:r>
              <a:rPr lang="sk-SK" dirty="0" smtClean="0"/>
              <a:t>mmol/l</a:t>
            </a:r>
          </a:p>
          <a:p>
            <a:r>
              <a:rPr lang="sk-SK" dirty="0" smtClean="0"/>
              <a:t>meria sa glukomerom</a:t>
            </a:r>
            <a:r>
              <a:rPr lang="sk-SK" dirty="0"/>
              <a:t>, prístrojom určeným na domáce </a:t>
            </a:r>
            <a:r>
              <a:rPr lang="sk-SK" dirty="0" smtClean="0"/>
              <a:t>merania</a:t>
            </a:r>
          </a:p>
          <a:p>
            <a:r>
              <a:rPr lang="sk-SK" b="1" u="sng" dirty="0"/>
              <a:t>Hypoglýkémia</a:t>
            </a:r>
            <a:r>
              <a:rPr lang="sk-SK" dirty="0"/>
              <a:t> - zníženie hladiny cukru v krvi obyčajne v dôsledku vysokej dávky vpichnutého inzulínu</a:t>
            </a:r>
          </a:p>
          <a:p>
            <a:r>
              <a:rPr lang="sk-SK" b="1" u="sng" dirty="0"/>
              <a:t>Hyperglykémia</a:t>
            </a:r>
            <a:r>
              <a:rPr lang="sk-SK" dirty="0"/>
              <a:t> - vysoká hladina cukru v krvi sprevádzaná smädom , bolesťami brucha, poruchami koncentrácie, únavou a bolesťami hlavy. Spôsobuje ju nedostatočná dávka liekov, inzulínu alebo zmena programu telesných aktivít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tx2">
                    <a:lumMod val="75000"/>
                  </a:schemeClr>
                </a:solidFill>
              </a:rPr>
              <a:t>Glykémia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2971852" cy="377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3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1700809"/>
            <a:ext cx="4536503" cy="5042612"/>
          </a:xfrm>
        </p:spPr>
        <p:txBody>
          <a:bodyPr>
            <a:normAutofit/>
          </a:bodyPr>
          <a:lstStyle/>
          <a:p>
            <a:r>
              <a:rPr lang="sk-SK" dirty="0" smtClean="0"/>
              <a:t>prvé </a:t>
            </a:r>
            <a:r>
              <a:rPr lang="sk-SK" dirty="0"/>
              <a:t>lieky boli vynájdené až začiatkom dvadsiateho </a:t>
            </a:r>
            <a:r>
              <a:rPr lang="sk-SK" dirty="0" smtClean="0"/>
              <a:t>storočia</a:t>
            </a:r>
          </a:p>
          <a:p>
            <a:r>
              <a:rPr lang="sk-SK" dirty="0" smtClean="0"/>
              <a:t>objaviteľ lekár </a:t>
            </a:r>
            <a:r>
              <a:rPr lang="sk-SK" dirty="0"/>
              <a:t>Frederick Grant </a:t>
            </a:r>
            <a:r>
              <a:rPr lang="sk-SK" dirty="0" smtClean="0"/>
              <a:t>Banting</a:t>
            </a:r>
          </a:p>
          <a:p>
            <a:r>
              <a:rPr lang="sk-SK" dirty="0" smtClean="0"/>
              <a:t>skúmal </a:t>
            </a:r>
            <a:r>
              <a:rPr lang="sk-SK" dirty="0"/>
              <a:t>svoje pokusy na psoch </a:t>
            </a:r>
            <a:endParaRPr lang="sk-SK" dirty="0" smtClean="0"/>
          </a:p>
          <a:p>
            <a:r>
              <a:rPr lang="sk-SK" dirty="0" smtClean="0"/>
              <a:t>neskôr  </a:t>
            </a:r>
            <a:r>
              <a:rPr lang="sk-SK" dirty="0"/>
              <a:t>spolu so svojimi spolupracovníkmi študentom medicíny Ch. Bestom a biochemikom J.B Collipom extrahovali prvý inzulín z hovädzieho </a:t>
            </a:r>
            <a:r>
              <a:rPr lang="sk-SK" dirty="0" smtClean="0"/>
              <a:t>pankreasu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76448"/>
            <a:ext cx="4248472" cy="545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47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252</TotalTime>
  <Words>155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Tvar vlnenia</vt:lpstr>
      <vt:lpstr>Diabetes Mellitus</vt:lpstr>
      <vt:lpstr>Cukrovka</vt:lpstr>
      <vt:lpstr>Inzulín</vt:lpstr>
      <vt:lpstr>PowerPoint Presentation</vt:lpstr>
      <vt:lpstr>Rozdelenie</vt:lpstr>
      <vt:lpstr>PowerPoint Presentation</vt:lpstr>
      <vt:lpstr>Prevencia a dieta diabetika</vt:lpstr>
      <vt:lpstr>Glykémia </vt:lpstr>
      <vt:lpstr>PowerPoint Presentation</vt:lpstr>
      <vt:lpstr>Ďakujem za pozornosť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Kristína Španová</dc:creator>
  <cp:lastModifiedBy>Ľudka</cp:lastModifiedBy>
  <cp:revision>18</cp:revision>
  <dcterms:created xsi:type="dcterms:W3CDTF">2016-02-02T14:37:14Z</dcterms:created>
  <dcterms:modified xsi:type="dcterms:W3CDTF">2016-02-03T20:29:51Z</dcterms:modified>
</cp:coreProperties>
</file>